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2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44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9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9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37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64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1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8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0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6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8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6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0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D0B204-258D-4821-ABDC-47161B4DBBFA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EE03C9-D7CC-4C7F-BC00-81C566F42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3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lculator.s3.amazonaws.com/calc5.html" TargetMode="External"/><Relationship Id="rId2" Type="http://schemas.openxmlformats.org/officeDocument/2006/relationships/hyperlink" Target="http://aws.amazon.com/free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ec2/vmimport/" TargetMode="External"/><Relationship Id="rId2" Type="http://schemas.openxmlformats.org/officeDocument/2006/relationships/hyperlink" Target="https://aws.amazon.com/ami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ws.amazon.com/importexport/faq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mazonwebservices.com/AWSEC2/latest/UserGuide/concepts_micro_instances.html" TargetMode="External"/><Relationship Id="rId2" Type="http://schemas.openxmlformats.org/officeDocument/2006/relationships/hyperlink" Target="http://aws.amazon.com/ec2/instance-types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C275C-3CE6-4668-B88E-9A0A1F4B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2" y="1308295"/>
            <a:ext cx="3516923" cy="36153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4EB12-C1E7-4850-BF3A-76DB74931A4B}"/>
              </a:ext>
            </a:extLst>
          </p:cNvPr>
          <p:cNvSpPr/>
          <p:nvPr/>
        </p:nvSpPr>
        <p:spPr>
          <a:xfrm>
            <a:off x="126609" y="546676"/>
            <a:ext cx="11887200" cy="114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9266" marR="0" lvl="0" indent="-523644" algn="ctr" defTabSz="457200" rtl="0" eaLnBrk="1" fontAlgn="auto" latinLnBrk="0" hangingPunct="1">
              <a:lnSpc>
                <a:spcPct val="110000"/>
              </a:lnSpc>
              <a:spcBef>
                <a:spcPts val="5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Amazon </a:t>
            </a:r>
            <a:r>
              <a:rPr kumimoji="0" lang="en-US" sz="2800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Web</a:t>
            </a:r>
            <a:r>
              <a:rPr kumimoji="0" lang="en-US" sz="2800" b="1" i="0" u="none" strike="noStrike" kern="1200" cap="none" spc="-109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 </a:t>
            </a:r>
            <a:r>
              <a:rPr kumimoji="0" lang="en-US" sz="28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Services Infrastructure Essentials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pperplate Gothic Light" panose="020E0507020206020404" pitchFamily="34" charset="0"/>
              <a:ea typeface="+mn-ea"/>
              <a:cs typeface="+mn-cs"/>
            </a:endParaRPr>
          </a:p>
          <a:p>
            <a:pPr marL="599266" marR="0" lvl="0" indent="-523644" algn="ctr" defTabSz="457200" rtl="0" eaLnBrk="1" fontAlgn="auto" latinLnBrk="0" hangingPunct="1">
              <a:lnSpc>
                <a:spcPct val="110000"/>
              </a:lnSpc>
              <a:spcBef>
                <a:spcPts val="55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pperplate Gothic Light" panose="020E0507020206020404" pitchFamily="34" charset="0"/>
                <a:ea typeface="DejaVu Sans"/>
                <a:cs typeface="+mn-cs"/>
              </a:rPr>
              <a:t> </a:t>
            </a:r>
            <a:endParaRPr kumimoji="0" lang="en-US" sz="3200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pperplate Gothic Light" panose="020E05070202060204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00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Web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567610" y="1555913"/>
            <a:ext cx="7090428" cy="4874625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Free</a:t>
            </a:r>
            <a:r>
              <a:rPr kumimoji="0" lang="en-US" sz="2675" b="1" i="0" u="none" strike="noStrike" kern="1200" cap="none" spc="-24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514819" y="179561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2765220" y="1620119"/>
            <a:ext cx="7176749" cy="4169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Web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generally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free; 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however,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marketing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purposes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which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expires after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12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months from sign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services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available 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also</a:t>
            </a:r>
            <a:r>
              <a:rPr kumimoji="0" lang="en-US" sz="1982" b="1" i="0" u="none" strike="noStrike" kern="1200" cap="none" spc="-11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have  restrictions/quotas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majority of the quotas are</a:t>
            </a:r>
            <a:r>
              <a:rPr kumimoji="0" lang="en-US" sz="1982" b="0" i="0" u="none" strike="noStrike" kern="1200" cap="none" spc="-5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monthly.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Other restrictions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may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apply aside from quotas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(e.g.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  micro instances are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available 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Tier)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aware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when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sign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Tier, you</a:t>
            </a:r>
            <a:r>
              <a:rPr kumimoji="0" lang="en-US" sz="1982" b="0" i="0" u="none" strike="noStrike" kern="1200" cap="none" spc="-8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  signing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all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none" strike="noStrike" kern="1200" cap="none" spc="-2" normalizeH="0" baseline="0" noProof="0" dirty="0" err="1">
                <a:ln>
                  <a:noFill/>
                </a:ln>
                <a:solidFill>
                  <a:srgbClr val="2A1A8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</a:t>
            </a:r>
            <a:r>
              <a:rPr kumimoji="0" lang="en-US" sz="1982" b="0" i="0" u="sng" strike="noStrike" kern="1200" cap="none" spc="-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ree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Usage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Tier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2514819" y="289424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5"/>
          <p:cNvSpPr/>
          <p:nvPr/>
        </p:nvSpPr>
        <p:spPr>
          <a:xfrm>
            <a:off x="2514819" y="365115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2514819" y="406706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7"/>
          <p:cNvSpPr/>
          <p:nvPr/>
        </p:nvSpPr>
        <p:spPr>
          <a:xfrm>
            <a:off x="2514819" y="4824687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8"/>
          <p:cNvSpPr/>
          <p:nvPr/>
        </p:nvSpPr>
        <p:spPr>
          <a:xfrm>
            <a:off x="2514819" y="558159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2514819" y="599822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10"/>
          <p:cNvSpPr/>
          <p:nvPr/>
        </p:nvSpPr>
        <p:spPr>
          <a:xfrm>
            <a:off x="2765220" y="5862676"/>
            <a:ext cx="4527915" cy="326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Useful:</a:t>
            </a:r>
            <a:r>
              <a:rPr kumimoji="0" lang="en-US" sz="1982" b="0" i="0" u="none" strike="noStrike" kern="1200" cap="none" spc="-2" normalizeH="0" baseline="0" noProof="0">
                <a:ln>
                  <a:noFill/>
                </a:ln>
                <a:solidFill>
                  <a:srgbClr val="2A1A8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</a:t>
            </a:r>
            <a:r>
              <a:rPr kumimoji="0" lang="en-US" sz="1982" b="0" i="0" u="sng" strike="noStrike" kern="1200" cap="none" spc="-2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WS </a:t>
            </a:r>
            <a:r>
              <a:rPr kumimoji="0" lang="en-US" sz="1982" b="0" i="0" u="sng" strike="noStrike" kern="1200" cap="none" spc="2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Simply Monthly</a:t>
            </a:r>
            <a:r>
              <a:rPr kumimoji="0" lang="en-US" sz="1982" b="0" i="0" u="sng" strike="noStrike" kern="1200" cap="none" spc="-14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 </a:t>
            </a:r>
            <a:r>
              <a:rPr kumimoji="0" lang="en-US" sz="1982" b="0" i="0" u="sng" strike="noStrike" kern="1200" cap="none" spc="2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Calculator</a:t>
            </a:r>
            <a:endParaRPr kumimoji="0" lang="en-US" sz="1982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6282969" y="6602466"/>
            <a:ext cx="2730874" cy="3995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no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Web Services Student</a:t>
            </a:r>
            <a:r>
              <a:rPr kumimoji="0" lang="en-US" sz="1090" b="1" i="0" u="none" strike="noStrike" kern="1200" cap="none" spc="-2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Tutorial</a:t>
            </a:r>
            <a:endParaRPr kumimoji="0" lang="en-US" sz="1090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Machine Images</a:t>
            </a:r>
            <a:r>
              <a:rPr kumimoji="0" lang="en-US" sz="2675" b="1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(AMIs)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2514819" y="185625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2765221" y="1605851"/>
            <a:ext cx="7092568" cy="44610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697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0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Essentially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virtual machine image or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snapshot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”An Amazon Machine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Image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(AMI)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special type of  pre-configured operating system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virtual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application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software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which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used to create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virtual machine within the  Amazon Elastic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Compute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Cloud (EC2).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serves as the basic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unit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deployment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delivered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using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EC2.”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supports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following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virtual image types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import/export: VMware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ESX </a:t>
            </a:r>
            <a:r>
              <a:rPr kumimoji="0" lang="en-US" sz="1982" b="1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VMDK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images, VMware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ESX  </a:t>
            </a:r>
            <a:r>
              <a:rPr kumimoji="0" lang="en-US" sz="1982" b="1" i="0" u="none" strike="noStrike" kern="1200" cap="none" spc="-5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OVA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(export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only),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Citrix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Xen </a:t>
            </a:r>
            <a:r>
              <a:rPr kumimoji="0" lang="en-US" sz="1982" b="1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VHD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images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Microsoft 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Hyper-V </a:t>
            </a:r>
            <a:r>
              <a:rPr kumimoji="0" lang="en-US" sz="1982" b="1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VHD 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images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.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free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</a:t>
            </a:r>
            <a:r>
              <a:rPr kumimoji="0" lang="en-US" sz="1982" b="0" i="0" u="none" strike="noStrike" kern="1200" cap="none" spc="-63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practice!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Refs: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Amazon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Machine Images 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List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srgbClr val="2A1A8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Refs: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VM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 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Import/</a:t>
            </a:r>
            <a:r>
              <a:rPr kumimoji="0" lang="en-US" sz="1982" b="0" i="0" u="sng" strike="noStrike" kern="1200" cap="none" spc="14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Export,</a:t>
            </a:r>
            <a:r>
              <a:rPr kumimoji="0" lang="en-US" sz="1982" b="0" i="0" u="sng" strike="noStrike" kern="1200" cap="none" spc="14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4"/>
              </a:rPr>
              <a:t>Import</a:t>
            </a:r>
            <a:r>
              <a:rPr kumimoji="0" lang="en-US" sz="1982" b="0" i="0" u="sng" strike="noStrike" kern="1200" cap="none" spc="1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4"/>
              </a:rPr>
              <a:t>/Export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4"/>
              </a:rPr>
              <a:t> </a:t>
            </a:r>
            <a:r>
              <a:rPr kumimoji="0" lang="en-US" sz="1982" b="0" i="0" u="sng" strike="noStrike" kern="1200" cap="none" spc="-24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4"/>
              </a:rPr>
              <a:t>FAQs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2514819" y="2272875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5"/>
          <p:cNvSpPr/>
          <p:nvPr/>
        </p:nvSpPr>
        <p:spPr>
          <a:xfrm>
            <a:off x="2514819" y="405279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6"/>
          <p:cNvSpPr/>
          <p:nvPr/>
        </p:nvSpPr>
        <p:spPr>
          <a:xfrm>
            <a:off x="2514819" y="5491711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7"/>
          <p:cNvSpPr/>
          <p:nvPr/>
        </p:nvSpPr>
        <p:spPr>
          <a:xfrm>
            <a:off x="2514819" y="590833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8"/>
          <p:cNvSpPr/>
          <p:nvPr/>
        </p:nvSpPr>
        <p:spPr>
          <a:xfrm>
            <a:off x="4012947" y="6602466"/>
            <a:ext cx="1889069" cy="3995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no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David Palma Joseph</a:t>
            </a:r>
            <a:r>
              <a:rPr kumimoji="0" lang="en-US" sz="1090" b="1" i="0" u="none" strike="noStrike" kern="1200" cap="none" spc="-9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Snow</a:t>
            </a:r>
            <a:endParaRPr kumimoji="0" lang="en-US" sz="1090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CustomShape 9"/>
          <p:cNvSpPr/>
          <p:nvPr/>
        </p:nvSpPr>
        <p:spPr>
          <a:xfrm>
            <a:off x="6282969" y="6602466"/>
            <a:ext cx="2730874" cy="189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Web Services Student</a:t>
            </a:r>
            <a:r>
              <a:rPr kumimoji="0" lang="en-US" sz="1090" b="1" i="0" u="none" strike="noStrike" kern="1200" cap="none" spc="-2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090" b="1" i="0" u="none" strike="noStrike" kern="1200" cap="none" spc="-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Tutorial</a:t>
            </a:r>
            <a:endParaRPr kumimoji="0" lang="en-US" sz="1090" b="0" i="0" u="none" strike="noStrike" kern="1200" cap="none" spc="-2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528194" y="641343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Tier Contd...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2514819" y="1855539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2765221" y="1680758"/>
            <a:ext cx="7053331" cy="409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4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usage quotas are used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first for billing (you  will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charged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this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usage)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However,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once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quotas are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exceeded, 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will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be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billed  at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normal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rates 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any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further</a:t>
            </a:r>
            <a:r>
              <a:rPr kumimoji="0" lang="en-US" sz="1982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Also, any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which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 that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not included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Tier are also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billed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at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normal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rates.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no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warning about non-free</a:t>
            </a:r>
            <a:r>
              <a:rPr kumimoji="0" lang="en-US" sz="1982" b="0" i="0" u="none" strike="noStrike" kern="1200" cap="none" spc="-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does not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 any way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discontinue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services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once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 quotas are used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up, it is your responsibility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keep  track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of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usage.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Keep in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mind,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if you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get charged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due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to negligence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or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2514819" y="261316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2514819" y="3370076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2514819" y="446870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7"/>
          <p:cNvSpPr/>
          <p:nvPr/>
        </p:nvSpPr>
        <p:spPr>
          <a:xfrm>
            <a:off x="2514819" y="5566617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8"/>
          <p:cNvSpPr/>
          <p:nvPr/>
        </p:nvSpPr>
        <p:spPr>
          <a:xfrm>
            <a:off x="2765220" y="5772788"/>
            <a:ext cx="7121104" cy="326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1402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1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”accidents”,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 still owe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for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resources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you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used.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528194" y="641342"/>
            <a:ext cx="9128596" cy="55500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1966" rIns="0" bIns="0">
            <a:spAutoFit/>
          </a:bodyPr>
          <a:lstStyle/>
          <a:p>
            <a:pPr marL="214024" marR="0" lvl="0" indent="0" algn="l" defTabSz="457200" rtl="0" eaLnBrk="1" fontAlgn="auto" latinLnBrk="0" hangingPunct="1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Elastic Compute Cloud</a:t>
            </a:r>
            <a:r>
              <a:rPr kumimoji="0" lang="en-US" sz="2675" b="1" i="0" u="none" strike="noStrike" kern="1200" cap="none" spc="-3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2675" b="1" i="0" u="none" strike="noStrike" kern="1200" cap="none" spc="-2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(EC2)</a:t>
            </a:r>
            <a:endParaRPr kumimoji="0" lang="en-US" sz="2675" b="0" i="0" u="none" strike="noStrike" kern="1200" cap="none" spc="-2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2514819" y="1825577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2765221" y="1650795"/>
            <a:ext cx="7203144" cy="45092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829" rIns="0" bIns="0">
            <a:spAutoFit/>
          </a:bodyPr>
          <a:lstStyle/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basic fundamental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block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around which 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AWS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are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structured.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provides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remote operations of virtual machines (VM)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Amazon’s infrastructure.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single </a:t>
            </a:r>
            <a:r>
              <a:rPr kumimoji="0" lang="en-US" sz="1982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VM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called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 </a:t>
            </a:r>
            <a:r>
              <a:rPr kumimoji="0" lang="en-US" sz="1982" b="1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,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there are</a:t>
            </a:r>
            <a:r>
              <a:rPr kumimoji="0" lang="en-US" sz="1982" b="0" i="0" u="none" strike="noStrike" kern="1200" cap="none" spc="-19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different 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 types that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differ in their available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resources.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</a:t>
            </a:r>
            <a:r>
              <a:rPr kumimoji="0" lang="en-US" sz="1982" b="0" i="0" u="none" strike="noStrike" kern="1200" cap="none" spc="-4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1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micro</a:t>
            </a:r>
            <a:r>
              <a:rPr kumimoji="0" lang="en-US" sz="1982" b="1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only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EC2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instance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type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that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free</a:t>
            </a:r>
            <a:r>
              <a:rPr kumimoji="0" lang="en-US" sz="1982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and 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also the most underpowered instance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(613MB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memory).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12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EC2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micro instance type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the least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reliably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provisioned;  </a:t>
            </a:r>
            <a:r>
              <a:rPr kumimoji="0" lang="en-US" sz="1982" b="0" i="0" u="none" strike="noStrike" kern="1200" cap="none" spc="1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when demand on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Amazon’s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infrastructure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is </a:t>
            </a:r>
            <a:r>
              <a:rPr kumimoji="0" lang="en-US" sz="1982" b="0" i="0" u="none" strike="noStrike" kern="1200" cap="none" spc="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high, the micro  instance gets the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lowest</a:t>
            </a:r>
            <a:r>
              <a:rPr kumimoji="0" lang="en-US" sz="1982" b="0" i="0" u="none" strike="noStrike" kern="1200" cap="none" spc="-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 </a:t>
            </a:r>
            <a:r>
              <a:rPr kumimoji="0" lang="en-US" sz="1982" b="0" i="0" u="none" strike="noStrike" kern="1200" cap="none" spc="-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priority.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4969" marR="0" lvl="0" indent="0" algn="l" defTabSz="457200" rtl="0" eaLnBrk="1" fontAlgn="auto" latinLnBrk="0" hangingPunct="1">
              <a:lnSpc>
                <a:spcPct val="100000"/>
              </a:lnSpc>
              <a:spcBef>
                <a:spcPts val="9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82" b="0" i="0" u="none" strike="noStrike" kern="1200" cap="none" spc="2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Docs:</a:t>
            </a:r>
            <a:r>
              <a:rPr kumimoji="0" lang="en-US" sz="1982" b="0" i="0" u="sng" strike="noStrike" kern="1200" cap="none" spc="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Instance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 </a:t>
            </a:r>
            <a:r>
              <a:rPr kumimoji="0" lang="en-US" sz="1982" b="0" i="0" u="sng" strike="noStrike" kern="1200" cap="none" spc="-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2"/>
              </a:rPr>
              <a:t>Types,</a:t>
            </a:r>
            <a:r>
              <a:rPr kumimoji="0" lang="en-US" sz="1982" b="0" i="0" u="sng" strike="noStrike" kern="1200" cap="none" spc="-2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Micro</a:t>
            </a:r>
            <a:r>
              <a:rPr kumimoji="0" lang="en-US" sz="1982" b="0" i="0" u="sng" strike="noStrike" kern="1200" cap="none" spc="-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 </a:t>
            </a:r>
            <a:r>
              <a:rPr kumimoji="0" lang="en-US" sz="1982" b="0" i="0" u="sng" strike="noStrike" kern="1200" cap="none" spc="2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DejaVu Sans"/>
                <a:cs typeface="+mn-cs"/>
                <a:hlinkClick r:id="rId3"/>
              </a:rPr>
              <a:t>Instances</a:t>
            </a:r>
            <a:endParaRPr kumimoji="0" lang="en-US" sz="1982" b="0" i="0" u="none" strike="noStrike" kern="1200" cap="none" spc="-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2514819" y="2583202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4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2514819" y="3340113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2514819" y="4097738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2514819" y="4854650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2514819" y="5952564"/>
            <a:ext cx="136258" cy="136258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015" y="0"/>
                </a:moveTo>
                <a:lnTo>
                  <a:pt x="0" y="0"/>
                </a:lnTo>
                <a:lnTo>
                  <a:pt x="0" y="70015"/>
                </a:lnTo>
                <a:lnTo>
                  <a:pt x="70015" y="70015"/>
                </a:lnTo>
                <a:lnTo>
                  <a:pt x="70015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8C08D1DDCE714185EF6F5BE11ABE6D" ma:contentTypeVersion="4" ma:contentTypeDescription="Create a new document." ma:contentTypeScope="" ma:versionID="b87902c663ed85ebc26b480d4ecae287">
  <xsd:schema xmlns:xsd="http://www.w3.org/2001/XMLSchema" xmlns:xs="http://www.w3.org/2001/XMLSchema" xmlns:p="http://schemas.microsoft.com/office/2006/metadata/properties" xmlns:ns2="6aa71853-8db4-4e58-8f9b-fc95a58dbc85" targetNamespace="http://schemas.microsoft.com/office/2006/metadata/properties" ma:root="true" ma:fieldsID="227007c4e5cb22b9fce1e3ab73c6ca05" ns2:_="">
    <xsd:import namespace="6aa71853-8db4-4e58-8f9b-fc95a58dbc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71853-8db4-4e58-8f9b-fc95a58dbc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9DDCC4-14DF-43F9-95AB-3FAAD87A0C75}"/>
</file>

<file path=customXml/itemProps2.xml><?xml version="1.0" encoding="utf-8"?>
<ds:datastoreItem xmlns:ds="http://schemas.openxmlformats.org/officeDocument/2006/customXml" ds:itemID="{719DEB37-7791-4C8A-BADB-C7C71F703A02}"/>
</file>

<file path=customXml/itemProps3.xml><?xml version="1.0" encoding="utf-8"?>
<ds:datastoreItem xmlns:ds="http://schemas.openxmlformats.org/officeDocument/2006/customXml" ds:itemID="{00CF4113-32F9-4B47-B7F0-398611BBABBC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492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Copperplate Gothic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</dc:creator>
  <cp:lastModifiedBy>Debashis Pal</cp:lastModifiedBy>
  <cp:revision>2</cp:revision>
  <dcterms:created xsi:type="dcterms:W3CDTF">2020-10-08T11:37:33Z</dcterms:created>
  <dcterms:modified xsi:type="dcterms:W3CDTF">2022-07-19T16:14:28Z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0x0101002E8C08D1DDCE714185EF6F5BE11ABE6D</vt:lpwstr>
  </property>
</Properties>
</file>